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53975-8594-480C-85C2-FE9E6149EE2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C01F0-137F-4522-827C-1FFCDB50E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9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eda6b392e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eda6b392e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8AB1C-59BF-4CBC-A28B-82DA3E7E1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F542C-D499-48C5-9F2E-0B93E0A57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3CC3C-581B-4B4C-8686-345BAFC0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87BFC-6BA4-43AA-8F68-41989B2B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963BD-07A9-4192-8479-3EA4F902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3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57F-41F7-4251-8394-D2BC700E7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72F0C-A945-443C-B1A1-709D640F0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FB75D-820D-4C27-BCE4-F95651A4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43CE0-A4F5-44D5-BC58-60C0372E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05558-612D-460D-B23E-86F82806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9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BE7B09-DE8C-4429-8791-0EF84E135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DDC2F1-71D4-4CC4-87C7-57D5C4168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0E4E2-9A96-4C00-B60E-8BC9AFA8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D760E-F67C-4497-87E2-C04F2C4C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BCF6C-8C51-444A-AFA7-A5C366BD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41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53366" y="-138033"/>
            <a:ext cx="12387431" cy="7115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6532" y="1190067"/>
            <a:ext cx="4731800" cy="5667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27367" y="6120034"/>
            <a:ext cx="1959967" cy="404633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5166333" y="1670133"/>
            <a:ext cx="5522400" cy="3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None/>
              <a:defRPr sz="2667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/>
          <p:nvPr/>
        </p:nvSpPr>
        <p:spPr>
          <a:xfrm>
            <a:off x="600100" y="5188533"/>
            <a:ext cx="6375600" cy="1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Empowering Lives</a:t>
            </a:r>
            <a:endParaRPr sz="24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On a </a:t>
            </a:r>
            <a:r>
              <a:rPr lang="en" sz="2400" b="1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Molecular</a:t>
            </a:r>
            <a:r>
              <a:rPr lang="en" sz="24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 Level.</a:t>
            </a:r>
            <a:endParaRPr sz="24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35" name="Google Shape;35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 flipH="1">
            <a:off x="-153366" y="6269929"/>
            <a:ext cx="9487033" cy="104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93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F74F-34F0-4E00-AA3B-52780EB1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4E423-3FFB-49F2-95FB-B9CA8859E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AB03C-7B83-4BE8-A1D1-C099859B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91301-0ECC-4DA2-A15F-B9FEE428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B346C-108F-45A2-BE38-93015D07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A412-B80C-4015-9AA5-4E05D14F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943CC-F7F2-4644-95E0-F6F722940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49957-9BCF-4289-93E0-BA554944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F1A9-592D-4DCF-98BC-00653C01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F9965-2EDE-4C99-87C0-BDCBFF5F4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4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401A-80D8-4FDE-9299-02694879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1D8B1-9083-4DA8-AE44-D03E095CD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A5FA8-DF15-4149-A717-C559255E2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F020B-EB4C-4C08-8B94-201D94C76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C3720-ACFE-46D3-85E6-3C620A3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86EFC-A088-466B-9642-FF3C94A1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9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6611-BDA4-4A41-A40C-12BA73761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74DEF-E482-4AED-B281-9F46B4DC1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114BB-F445-492E-9F97-9058E4CF7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6E25C-A5F4-4E48-9CA7-D422F13E7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60C6D-F69F-4445-8C7C-58A100F12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52A06-5C7A-4480-9E62-30DE89FF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B89F47-CF4B-420A-BFAE-CE43A00F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A780DE-C0A7-4A11-AB5F-777751E8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9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9CBEC-F9D6-46F9-8897-15D00DA1A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E4E192-D557-4B19-94F4-50B5FA3F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89337-8674-4CD6-B493-39873CE9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BD030-8420-4C3D-8C28-D9B9948FC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D700D-E8C2-429E-A4E0-E16B82C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138EA5-0FE1-4D5C-9620-10FC1BA4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8BBAF-CD6A-4B83-A02F-F76396EF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6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34775-B919-44EA-AF1C-6D43832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8198B-C7D0-4020-9AF5-C3C607D1C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BD563-0920-46AF-AF84-71CF58D41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948A4-544C-41CC-B03A-DEBE112B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8F6D6-79D4-4E1B-A74F-5AE68153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CE3FF-8C27-476A-B2CD-53432712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1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E190-7061-47C7-A668-2971DB34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88349-3F1C-40EC-9E2E-3185E877B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1EA5A-49C0-4C93-A318-149D6B040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9B669-24FF-4C3D-9A98-0A0A8581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AF336-FC5D-4350-809A-089F8A77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78661-5F82-4F38-A01C-245AEB04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F97F37-8EEA-4A11-8A49-CD04F2F7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812AB-D9CE-4660-B6CC-50D8251E5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7B68B-39ED-4831-9D99-4FB49CBB9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BFBA-AE09-43C6-AC33-49365A3988DF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615B1-285B-4D61-B8DA-B0C05F96A6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6DAB-79FA-4F74-B7F6-F3FFA9EAF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7E50-2D94-4937-8728-60A592EE0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0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oleculartestinglabs.com/collections/infectious-disease-assays/products/chlamydia-ct-gonorrhea-ng" TargetMode="External"/><Relationship Id="rId3" Type="http://schemas.openxmlformats.org/officeDocument/2006/relationships/hyperlink" Target="https://moleculartestinglabs.com/collections/infectious-disease-assays/products/hiv" TargetMode="External"/><Relationship Id="rId7" Type="http://schemas.openxmlformats.org/officeDocument/2006/relationships/hyperlink" Target="https://moleculartestinglabs.com/collections/infectious-disease-assays/products/human-papilloma-virus-hp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oleculartestinglabs.com/collections/infectious-disease-assays/products/syphilis" TargetMode="External"/><Relationship Id="rId5" Type="http://schemas.openxmlformats.org/officeDocument/2006/relationships/hyperlink" Target="https://moleculartestinglabs.com/collections/infectious-disease-assays/products/hepatitis-c-virus-hcv" TargetMode="External"/><Relationship Id="rId4" Type="http://schemas.openxmlformats.org/officeDocument/2006/relationships/hyperlink" Target="https://moleculartestinglabs.com/collections/infectious-disease-assays/products/hepatitis-b-virus-hbv" TargetMode="External"/><Relationship Id="rId9" Type="http://schemas.openxmlformats.org/officeDocument/2006/relationships/hyperlink" Target="https://moleculartestinglabs.com/collections/infectious-disease-assays/products/trichomonas-vaginalis-t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2;p5">
            <a:extLst>
              <a:ext uri="{FF2B5EF4-FFF2-40B4-BE49-F238E27FC236}">
                <a16:creationId xmlns:a16="http://schemas.microsoft.com/office/drawing/2014/main" id="{B178FC3F-BDE1-4562-BB08-C16A7728EF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524680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br>
              <a:rPr lang="en-US" sz="3333" b="1" u="sng" dirty="0">
                <a:latin typeface="Work Sans"/>
                <a:ea typeface="Work Sans"/>
                <a:cs typeface="Work Sans"/>
                <a:sym typeface="Work Sans"/>
              </a:rPr>
            </a:br>
            <a:r>
              <a:rPr lang="en-US" sz="3333" b="1" u="sng" dirty="0">
                <a:latin typeface="Work Sans"/>
                <a:ea typeface="Work Sans"/>
                <a:cs typeface="Work Sans"/>
                <a:sym typeface="Work Sans"/>
              </a:rPr>
              <a:t>STI SENSITIVITY &amp; SPECIFICITY</a:t>
            </a:r>
            <a:endParaRPr sz="3333" b="1" u="sng" dirty="0">
              <a:latin typeface="Work Sans"/>
              <a:ea typeface="Work Sans"/>
              <a:cs typeface="Work Sans"/>
              <a:sym typeface="Work San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4E311F-58AD-49AA-9679-A20D2368C93F}"/>
              </a:ext>
            </a:extLst>
          </p:cNvPr>
          <p:cNvGraphicFramePr>
            <a:graphicFrameLocks noGrp="1"/>
          </p:cNvGraphicFramePr>
          <p:nvPr/>
        </p:nvGraphicFramePr>
        <p:xfrm>
          <a:off x="789674" y="2091201"/>
          <a:ext cx="10515600" cy="2408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2419">
                  <a:extLst>
                    <a:ext uri="{9D8B030D-6E8A-4147-A177-3AD203B41FA5}">
                      <a16:colId xmlns:a16="http://schemas.microsoft.com/office/drawing/2014/main" val="1179374455"/>
                    </a:ext>
                  </a:extLst>
                </a:gridCol>
                <a:gridCol w="2577727">
                  <a:extLst>
                    <a:ext uri="{9D8B030D-6E8A-4147-A177-3AD203B41FA5}">
                      <a16:colId xmlns:a16="http://schemas.microsoft.com/office/drawing/2014/main" val="357801661"/>
                    </a:ext>
                  </a:extLst>
                </a:gridCol>
                <a:gridCol w="2577727">
                  <a:extLst>
                    <a:ext uri="{9D8B030D-6E8A-4147-A177-3AD203B41FA5}">
                      <a16:colId xmlns:a16="http://schemas.microsoft.com/office/drawing/2014/main" val="1378057034"/>
                    </a:ext>
                  </a:extLst>
                </a:gridCol>
                <a:gridCol w="2577727">
                  <a:extLst>
                    <a:ext uri="{9D8B030D-6E8A-4147-A177-3AD203B41FA5}">
                      <a16:colId xmlns:a16="http://schemas.microsoft.com/office/drawing/2014/main" val="1801602172"/>
                    </a:ext>
                  </a:extLst>
                </a:gridCol>
              </a:tblGrid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DBS ID Panel 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5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SENSITIVITY 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5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SPECIFICITY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51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LIMIT OF DETECTION (if applicable)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51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91434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HIV p24 Ab/Ag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487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HBV sAg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829744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HCV Ab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96.9 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99.1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66592"/>
                  </a:ext>
                </a:extLst>
              </a:tr>
              <a:tr h="357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HCV RNA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96 or 100 once screened for a reactive result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LLOD: 600 copies/mL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LLOQ: 1,000 copies/mL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769662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Syphilis EIA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34781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HSVII Ab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96.3 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303639"/>
                  </a:ext>
                </a:extLst>
              </a:tr>
              <a:tr h="357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3-site CT/GC  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(oral, rectal, urine or vaginal)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CT: 450 copies/mL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GC: 20 copies/mL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279137"/>
                  </a:ext>
                </a:extLst>
              </a:tr>
              <a:tr h="183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HPV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100  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719978"/>
                  </a:ext>
                </a:extLst>
              </a:tr>
              <a:tr h="3401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tx1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Trichomonas Vaginalis 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tx1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(urine or vaginal) 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448" marR="624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40 copies/mL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73" marR="8673" marT="8673" marB="86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268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Work Sans</vt:lpstr>
      <vt:lpstr>Office Theme</vt:lpstr>
      <vt:lpstr> STI SENSITIVITY &amp; SPECIFICITY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 SENSITIVITY &amp; SPECIFICITY</dc:title>
  <dc:creator>Jack Wallace</dc:creator>
  <cp:lastModifiedBy>Jack Wallace</cp:lastModifiedBy>
  <cp:revision>1</cp:revision>
  <dcterms:created xsi:type="dcterms:W3CDTF">2022-03-08T16:56:32Z</dcterms:created>
  <dcterms:modified xsi:type="dcterms:W3CDTF">2022-03-21T21:09:12Z</dcterms:modified>
</cp:coreProperties>
</file>